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9" r:id="rId4"/>
    <p:sldId id="264" r:id="rId5"/>
    <p:sldId id="272" r:id="rId6"/>
    <p:sldId id="266" r:id="rId7"/>
    <p:sldId id="268" r:id="rId8"/>
    <p:sldId id="274" r:id="rId9"/>
    <p:sldId id="261" r:id="rId10"/>
    <p:sldId id="270" r:id="rId11"/>
    <p:sldId id="271" r:id="rId12"/>
    <p:sldId id="273" r:id="rId13"/>
    <p:sldId id="26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9" autoAdjust="0"/>
  </p:normalViewPr>
  <p:slideViewPr>
    <p:cSldViewPr snapToGrid="0" snapToObjects="1">
      <p:cViewPr varScale="1">
        <p:scale>
          <a:sx n="39" d="100"/>
          <a:sy n="39" d="100"/>
        </p:scale>
        <p:origin x="372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D17A-8588-084D-A2C8-441CA43D7925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99871-1AB6-1A40-BD47-BA600C772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a lesson in how to prepare Schedule C or the details of all the pertinent tax laws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6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Changed business code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Uber/Lyft/etc.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Minimum thresholds of greater than $20,000 and more than 200 transactions do not apply to payment card transactions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Taxpayer</a:t>
            </a:r>
            <a:r>
              <a:rPr lang="en-US" b="1" baseline="0" dirty="0" smtClean="0"/>
              <a:t> should give you the total income earned, deductible miles and business expenses. We can assist and advise but we should not be the bookkeeper/accountant.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Minimum thresholds of greater than $20,000 and more than 200 transactions do not apply to payment card transactions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44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3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of additional expenses are examples</a:t>
            </a:r>
            <a:r>
              <a:rPr lang="en-US" b="1" baseline="0" dirty="0" smtClean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Note Dash Camera may be 100% business use or ratable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of additional expenses are examples</a:t>
            </a:r>
            <a:r>
              <a:rPr lang="en-US" b="1" baseline="0" dirty="0" smtClean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Note Dash Camera may be 100% </a:t>
            </a:r>
            <a:r>
              <a:rPr lang="en-US" b="1" baseline="0" smtClean="0"/>
              <a:t>business use </a:t>
            </a:r>
            <a:r>
              <a:rPr lang="en-US" b="1" baseline="0" dirty="0" smtClean="0"/>
              <a:t>or ratable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41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4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6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6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6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7"/>
            <a:ext cx="518079" cy="365125"/>
          </a:xfrm>
        </p:spPr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9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7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NTTC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5" y="6265307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5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60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3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23" userDrawn="1">
          <p15:clr>
            <a:srgbClr val="F26B43"/>
          </p15:clr>
        </p15:guide>
        <p15:guide id="2" pos="911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1067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Uber/Lyft/Grubhub/etc.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For-Hire Drivers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261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Examples of potentially 100% business use expenses</a:t>
            </a:r>
          </a:p>
          <a:p>
            <a:pPr lvl="1"/>
            <a:r>
              <a:rPr lang="en-US" dirty="0" smtClean="0"/>
              <a:t>Uber/Lyft/</a:t>
            </a:r>
            <a:r>
              <a:rPr lang="en-US" dirty="0" err="1" smtClean="0"/>
              <a:t>Grubhub</a:t>
            </a:r>
            <a:r>
              <a:rPr lang="en-US" dirty="0" smtClean="0"/>
              <a:t>/etc. fees </a:t>
            </a:r>
          </a:p>
          <a:p>
            <a:pPr lvl="1"/>
            <a:r>
              <a:rPr lang="en-US" dirty="0" smtClean="0"/>
              <a:t>Device subscription fees</a:t>
            </a:r>
          </a:p>
          <a:p>
            <a:pPr lvl="1"/>
            <a:r>
              <a:rPr lang="en-US" dirty="0" smtClean="0"/>
              <a:t>Snacks and water for passengers</a:t>
            </a:r>
          </a:p>
          <a:p>
            <a:pPr lvl="1"/>
            <a:r>
              <a:rPr lang="en-US" dirty="0" smtClean="0"/>
              <a:t>Passenger cell phone accessories, such as chargers and cables</a:t>
            </a:r>
          </a:p>
          <a:p>
            <a:pPr lvl="1"/>
            <a:r>
              <a:rPr lang="en-US" dirty="0" smtClean="0"/>
              <a:t>Mileage tracking software</a:t>
            </a:r>
          </a:p>
          <a:p>
            <a:pPr lvl="1"/>
            <a:r>
              <a:rPr lang="en-US" dirty="0" smtClean="0"/>
              <a:t>Airport fees</a:t>
            </a:r>
          </a:p>
          <a:p>
            <a:pPr lvl="1"/>
            <a:r>
              <a:rPr lang="en-US" dirty="0" smtClean="0"/>
              <a:t>Business license</a:t>
            </a:r>
          </a:p>
          <a:p>
            <a:pPr lvl="1"/>
            <a:r>
              <a:rPr lang="en-US" dirty="0" smtClean="0"/>
              <a:t>Ride sharing insurance</a:t>
            </a:r>
          </a:p>
          <a:p>
            <a:pPr lvl="1"/>
            <a:r>
              <a:rPr lang="en-US" dirty="0" smtClean="0"/>
              <a:t>Dash camera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Hire Drivers –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Examples of ratable business-use expenses</a:t>
            </a:r>
          </a:p>
          <a:p>
            <a:pPr lvl="1"/>
            <a:r>
              <a:rPr lang="en-US" dirty="0" smtClean="0"/>
              <a:t>Cell phone and mount</a:t>
            </a:r>
          </a:p>
          <a:p>
            <a:pPr lvl="1"/>
            <a:r>
              <a:rPr lang="en-US" dirty="0" smtClean="0"/>
              <a:t>Flashlights and flares</a:t>
            </a:r>
          </a:p>
          <a:p>
            <a:pPr lvl="1"/>
            <a:r>
              <a:rPr lang="en-US" dirty="0" smtClean="0"/>
              <a:t>First aid kit</a:t>
            </a:r>
          </a:p>
          <a:p>
            <a:pPr lvl="1"/>
            <a:r>
              <a:rPr lang="en-US" dirty="0" smtClean="0"/>
              <a:t>Road-side assistance plans</a:t>
            </a:r>
          </a:p>
          <a:p>
            <a:pPr lvl="1"/>
            <a:r>
              <a:rPr lang="en-US" dirty="0" smtClean="0"/>
              <a:t>Dash camera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Hire Drivers –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expenses included in standard mileage rate that are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deductible as business-use expenses</a:t>
            </a:r>
          </a:p>
          <a:p>
            <a:pPr lvl="1"/>
            <a:r>
              <a:rPr lang="en-US" dirty="0" smtClean="0"/>
              <a:t>Maintenance and repairs</a:t>
            </a:r>
          </a:p>
          <a:p>
            <a:pPr lvl="1"/>
            <a:r>
              <a:rPr lang="en-US" dirty="0" smtClean="0"/>
              <a:t>Oil changes</a:t>
            </a:r>
          </a:p>
          <a:p>
            <a:pPr lvl="1"/>
            <a:r>
              <a:rPr lang="en-US" dirty="0" smtClean="0"/>
              <a:t>Car washes</a:t>
            </a:r>
          </a:p>
          <a:p>
            <a:pPr lvl="1"/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Normal insurance</a:t>
            </a:r>
          </a:p>
          <a:p>
            <a:pPr lvl="1"/>
            <a:r>
              <a:rPr lang="en-US" dirty="0" smtClean="0"/>
              <a:t>Vehicle registration fees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Hire Drivers –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payer statement and tax forms (1099-K and 1099-MISC)</a:t>
            </a:r>
          </a:p>
          <a:p>
            <a:r>
              <a:rPr lang="en-US" dirty="0" smtClean="0"/>
              <a:t>Verify amount of cash income (tips) added to </a:t>
            </a:r>
            <a:br>
              <a:rPr lang="en-US" dirty="0" smtClean="0"/>
            </a:br>
            <a:r>
              <a:rPr lang="en-US" dirty="0" smtClean="0"/>
              <a:t>Schedule C</a:t>
            </a:r>
          </a:p>
          <a:p>
            <a:r>
              <a:rPr lang="en-US" dirty="0" smtClean="0"/>
              <a:t>Confirm only business portion of expenses claimed</a:t>
            </a:r>
          </a:p>
          <a:p>
            <a:r>
              <a:rPr lang="en-US" dirty="0" smtClean="0"/>
              <a:t>Remind taxpayer to maintain accurate written documentation of mileage and expenses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Quality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Hire Drivers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39" y="1574056"/>
            <a:ext cx="3858077" cy="443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For-Hire Drivers report earnings on Schedule C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Uber/Lyft/etc. business code: 485990 </a:t>
            </a:r>
            <a:r>
              <a:rPr lang="en-US" i="1" dirty="0" smtClean="0"/>
              <a:t>All other transit and ground passenger transportation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Grubhub</a:t>
            </a:r>
            <a:r>
              <a:rPr lang="en-US" dirty="0" smtClean="0"/>
              <a:t>/</a:t>
            </a:r>
            <a:r>
              <a:rPr lang="en-US" dirty="0" err="1" smtClean="0"/>
              <a:t>DoorDash</a:t>
            </a:r>
            <a:r>
              <a:rPr lang="en-US" dirty="0" smtClean="0"/>
              <a:t>/etc. business code: 492000 </a:t>
            </a:r>
            <a:r>
              <a:rPr lang="en-US" i="1" dirty="0" smtClean="0"/>
              <a:t>Couriers and messengers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Loss on Schedule C is out of scope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Review documents during interview for scope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Taxpayers determine their income, mileage and other expenses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For-Hire Drivers –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152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 reporting documents</a:t>
            </a:r>
          </a:p>
          <a:p>
            <a:pPr lvl="1"/>
            <a:r>
              <a:rPr lang="en-US" dirty="0" smtClean="0"/>
              <a:t>Statement from the payer showing income, commissions and fees, mileage, etc.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Taxpayer needs to print from his/her online account</a:t>
            </a:r>
          </a:p>
          <a:p>
            <a:pPr lvl="1"/>
            <a:r>
              <a:rPr lang="en-US" dirty="0" smtClean="0"/>
              <a:t>Form 1099-MISC</a:t>
            </a:r>
          </a:p>
          <a:p>
            <a:pPr lvl="1"/>
            <a:r>
              <a:rPr lang="en-US" dirty="0" smtClean="0"/>
              <a:t>Form 1099-K common with Uber/Lyft</a:t>
            </a:r>
          </a:p>
          <a:p>
            <a:pPr lvl="2"/>
            <a:r>
              <a:rPr lang="en-US" dirty="0" smtClean="0"/>
              <a:t>Payment Card and Third Party Network Transactions </a:t>
            </a:r>
          </a:p>
          <a:p>
            <a:r>
              <a:rPr lang="en-US" dirty="0" smtClean="0"/>
              <a:t>May also receive cash (tips for example)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For-Hire Drivers –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34" y="1332432"/>
            <a:ext cx="7954485" cy="512516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1099-MISC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51264" y="3775387"/>
            <a:ext cx="1477956" cy="5470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8763000" y="3631743"/>
            <a:ext cx="2417009" cy="1754327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700" dirty="0"/>
              <a:t>Enter amount on 1099-MISC and attach to </a:t>
            </a:r>
            <a:r>
              <a:rPr lang="en-US" sz="2700" dirty="0" smtClean="0"/>
              <a:t>Schedule </a:t>
            </a:r>
            <a:r>
              <a:rPr lang="en-US" sz="2700" dirty="0"/>
              <a:t>C</a:t>
            </a:r>
          </a:p>
        </p:txBody>
      </p:sp>
      <p:cxnSp>
        <p:nvCxnSpPr>
          <p:cNvPr id="8" name="Straight Arrow Connector 7"/>
          <p:cNvCxnSpPr>
            <a:stCxn id="6" idx="3"/>
            <a:endCxn id="5" idx="3"/>
          </p:cNvCxnSpPr>
          <p:nvPr/>
        </p:nvCxnSpPr>
        <p:spPr>
          <a:xfrm flipH="1" flipV="1">
            <a:off x="5529220" y="4048897"/>
            <a:ext cx="3233780" cy="46001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459008" y="1552422"/>
            <a:ext cx="245800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Tax form may or may not be received.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2623" y="3962483"/>
            <a:ext cx="79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5,605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103" y="430942"/>
            <a:ext cx="7878274" cy="514421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1099-K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9283" y="1355103"/>
            <a:ext cx="1463040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30573" y="1298786"/>
            <a:ext cx="2865306" cy="615553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box 1a amount on Schedule C as gross </a:t>
            </a:r>
            <a:r>
              <a:rPr lang="en-US" sz="1700" dirty="0" smtClean="0"/>
              <a:t>payment</a:t>
            </a:r>
            <a:endParaRPr lang="en-US" sz="1700" dirty="0"/>
          </a:p>
        </p:txBody>
      </p:sp>
      <p:cxnSp>
        <p:nvCxnSpPr>
          <p:cNvPr id="7" name="Straight Arrow Connector 6"/>
          <p:cNvCxnSpPr>
            <a:stCxn id="12" idx="3"/>
            <a:endCxn id="11" idx="1"/>
          </p:cNvCxnSpPr>
          <p:nvPr/>
        </p:nvCxnSpPr>
        <p:spPr>
          <a:xfrm>
            <a:off x="4595879" y="1606563"/>
            <a:ext cx="4934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60969" y="2309259"/>
            <a:ext cx="1463040" cy="41148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459008" y="2514999"/>
            <a:ext cx="2448756" cy="87716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</a:t>
            </a:r>
            <a:r>
              <a:rPr lang="en-US" sz="1700" dirty="0" smtClean="0"/>
              <a:t>tax withheld in Payments and Estimates section</a:t>
            </a:r>
            <a:endParaRPr lang="en-US" sz="1700" dirty="0"/>
          </a:p>
        </p:txBody>
      </p:sp>
      <p:cxnSp>
        <p:nvCxnSpPr>
          <p:cNvPr id="21" name="Straight Arrow Connector 20"/>
          <p:cNvCxnSpPr>
            <a:stCxn id="17" idx="1"/>
            <a:endCxn id="20" idx="3"/>
          </p:cNvCxnSpPr>
          <p:nvPr/>
        </p:nvCxnSpPr>
        <p:spPr>
          <a:xfrm flipH="1" flipV="1">
            <a:off x="8024009" y="2514999"/>
            <a:ext cx="1434999" cy="4385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347" y="5908402"/>
            <a:ext cx="677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Boxes 1b and all 5 boxes are subsets of box 1a. No need to enter these.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89284" y="4817571"/>
            <a:ext cx="4114800" cy="51874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1" name="Straight Arrow Connector 30"/>
          <p:cNvCxnSpPr>
            <a:stCxn id="17" idx="1"/>
            <a:endCxn id="30" idx="0"/>
          </p:cNvCxnSpPr>
          <p:nvPr/>
        </p:nvCxnSpPr>
        <p:spPr>
          <a:xfrm flipH="1">
            <a:off x="7146684" y="2953581"/>
            <a:ext cx="2312324" cy="18639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59008" y="701188"/>
            <a:ext cx="245800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Tax form may or may not be received.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Schedule 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enter in first Income field</a:t>
            </a:r>
          </a:p>
          <a:p>
            <a:endParaRPr lang="en-US" dirty="0" smtClean="0"/>
          </a:p>
          <a:p>
            <a:r>
              <a:rPr lang="en-US" dirty="0" smtClean="0"/>
              <a:t>Selecting 1099-K simply takes you to Schedule C entry page anyway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1099-K or If No Tax Form (TaxSlayer)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3285" b="13285"/>
          <a:stretch/>
        </p:blipFill>
        <p:spPr>
          <a:xfrm>
            <a:off x="2055225" y="5302674"/>
            <a:ext cx="5838825" cy="3776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7488" b="13285"/>
          <a:stretch/>
        </p:blipFill>
        <p:spPr>
          <a:xfrm>
            <a:off x="2055225" y="2319437"/>
            <a:ext cx="5876925" cy="4075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225" y="3467363"/>
            <a:ext cx="4676775" cy="2571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Line Callout 1 9"/>
          <p:cNvSpPr/>
          <p:nvPr/>
        </p:nvSpPr>
        <p:spPr>
          <a:xfrm>
            <a:off x="8746433" y="2442391"/>
            <a:ext cx="2534479" cy="1282147"/>
          </a:xfrm>
          <a:prstGeom prst="borderCallout1">
            <a:avLst>
              <a:gd name="adj1" fmla="val 48207"/>
              <a:gd name="adj2" fmla="val -98"/>
              <a:gd name="adj3" fmla="val 87694"/>
              <a:gd name="adj4" fmla="val -79510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of Form(s) 1099-K plus cash income, but not Form(s) 1099-MISC income.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324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Standard mileage rate (58¢/mile for 2019) in scope for For-Hire Drivers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Must use standard mileage rate in first year vehicle used for </a:t>
            </a:r>
            <a:r>
              <a:rPr lang="en-US" dirty="0"/>
              <a:t>business or </a:t>
            </a:r>
            <a:r>
              <a:rPr lang="en-US" dirty="0" smtClean="0"/>
              <a:t>otherwise </a:t>
            </a:r>
            <a:r>
              <a:rPr lang="en-US" dirty="0"/>
              <a:t>forever foreclosed from using that method for that </a:t>
            </a:r>
            <a:r>
              <a:rPr lang="en-US" dirty="0" smtClean="0"/>
              <a:t>vehicle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Out of scope if actual vehicle expenses claimed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First and last ride of day to and from home are nondeductible commuting miles unless taxpayer claims home office deduction (which is out of scope)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Expenses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324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Detailed records essential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Total mileage – business, commuting and other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Business expenses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Business use and purpose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All expenses must be reported – even if result is a net loss (which is out of scope)</a:t>
            </a:r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Expenses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3969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 to standard mileage </a:t>
            </a:r>
            <a:r>
              <a:rPr lang="en-US" b="1" dirty="0" smtClean="0"/>
              <a:t>business portion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Tolls: 100% business use when incurred as For-Hire Driver</a:t>
            </a:r>
          </a:p>
          <a:p>
            <a:pPr lvl="1"/>
            <a:r>
              <a:rPr lang="en-US" dirty="0" smtClean="0"/>
              <a:t>Parking: 100% business use when incurred as For-Hire Driver</a:t>
            </a:r>
          </a:p>
          <a:p>
            <a:pPr lvl="1"/>
            <a:r>
              <a:rPr lang="en-US" dirty="0" smtClean="0"/>
              <a:t>Auto loan interest</a:t>
            </a:r>
          </a:p>
          <a:p>
            <a:pPr lvl="1"/>
            <a:r>
              <a:rPr lang="en-US" dirty="0" smtClean="0"/>
              <a:t>Auto personal property taxes</a:t>
            </a:r>
          </a:p>
          <a:p>
            <a:r>
              <a:rPr lang="en-US" dirty="0" smtClean="0"/>
              <a:t>Taxpayer to determine business portion based on miles driven or other reasonable method when property not 100% business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Business miles 4,500 ÷ Total miles 45,000 = 10% business use</a:t>
            </a:r>
          </a:p>
          <a:p>
            <a:pPr lvl="2"/>
            <a:r>
              <a:rPr lang="en-US" dirty="0" smtClean="0"/>
              <a:t>$1,000 interest paid on auto loan in 2019</a:t>
            </a:r>
          </a:p>
          <a:p>
            <a:pPr lvl="2"/>
            <a:r>
              <a:rPr lang="en-US" dirty="0" smtClean="0"/>
              <a:t>$1,000 X 0.10 = $100 deductible auto loan interest on Schedule 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For-Hire Drivers – Expenses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803</Words>
  <Application>Microsoft Office PowerPoint</Application>
  <PresentationFormat>Widescreen</PresentationFormat>
  <Paragraphs>151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2018 Templet</vt:lpstr>
      <vt:lpstr>For-Hire Drivers</vt:lpstr>
      <vt:lpstr>For-Hire Drivers – Income</vt:lpstr>
      <vt:lpstr>For-Hire Drivers – Income</vt:lpstr>
      <vt:lpstr>Form 1099-MISC</vt:lpstr>
      <vt:lpstr>Form 1099-K</vt:lpstr>
      <vt:lpstr>Form 1099-K or If No Tax Form (TaxSlayer)</vt:lpstr>
      <vt:lpstr>For-Hire Drivers – Expenses</vt:lpstr>
      <vt:lpstr>For-Hire Drivers – Expenses</vt:lpstr>
      <vt:lpstr>For-Hire Drivers – Expenses</vt:lpstr>
      <vt:lpstr>For Hire Drivers – Expenses</vt:lpstr>
      <vt:lpstr>For Hire Drivers – Expenses</vt:lpstr>
      <vt:lpstr>For Hire Drivers – Expenses</vt:lpstr>
      <vt:lpstr>For-Hire Drivers – Quality Review</vt:lpstr>
      <vt:lpstr>For Hire Drivers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2018-11-29T05:14:10Z</dcterms:created>
  <dcterms:modified xsi:type="dcterms:W3CDTF">2019-10-14T10:35:54Z</dcterms:modified>
</cp:coreProperties>
</file>